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349" r:id="rId3"/>
    <p:sldId id="256" r:id="rId4"/>
    <p:sldId id="350" r:id="rId5"/>
    <p:sldId id="344" r:id="rId6"/>
    <p:sldId id="345" r:id="rId7"/>
    <p:sldId id="346" r:id="rId8"/>
    <p:sldId id="347" r:id="rId9"/>
    <p:sldId id="348" r:id="rId10"/>
    <p:sldId id="311" r:id="rId11"/>
  </p:sldIdLst>
  <p:sldSz cx="9144000" cy="6858000" type="screen4x3"/>
  <p:notesSz cx="9947275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CC0099"/>
    <a:srgbClr val="800080"/>
    <a:srgbClr val="F5770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1892" autoAdjust="0"/>
  </p:normalViewPr>
  <p:slideViewPr>
    <p:cSldViewPr>
      <p:cViewPr varScale="1">
        <p:scale>
          <a:sx n="88" d="100"/>
          <a:sy n="88" d="100"/>
        </p:scale>
        <p:origin x="12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CF8E3-16F1-4B58-A31A-7D880E09A5A8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36CF3-FD3B-44BF-A550-D645A5D700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832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11EFA-D566-41B7-9E28-C92CD586BE20}" type="datetimeFigureOut">
              <a:rPr lang="tr-TR" smtClean="0"/>
              <a:pPr/>
              <a:t>5.04.2018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430588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4728" y="3300412"/>
            <a:ext cx="795782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D1614-F2C9-4517-A44A-78CA0B4FD1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289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C85-C460-43AA-B52C-8155DBCCF4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C85-C460-43AA-B52C-8155DBCCF4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C85-C460-43AA-B52C-8155DBCCF4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BF07-F00D-438E-AC2E-75EEF827B7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928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BF07-F00D-438E-AC2E-75EEF827B7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95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BF07-F00D-438E-AC2E-75EEF827B7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4792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BF07-F00D-438E-AC2E-75EEF827B7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90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BF07-F00D-438E-AC2E-75EEF827B7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605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BF07-F00D-438E-AC2E-75EEF827B7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422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BF07-F00D-438E-AC2E-75EEF827B7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174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BF07-F00D-438E-AC2E-75EEF827B7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9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Resim 1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944" y="6352752"/>
            <a:ext cx="504056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529251"/>
            <a:ext cx="1368152" cy="1317986"/>
          </a:xfrm>
          <a:prstGeom prst="rect">
            <a:avLst/>
          </a:prstGeom>
        </p:spPr>
      </p:pic>
      <p:sp>
        <p:nvSpPr>
          <p:cNvPr id="7" name="13 Dikdörtgen"/>
          <p:cNvSpPr/>
          <p:nvPr userDrawn="1"/>
        </p:nvSpPr>
        <p:spPr>
          <a:xfrm>
            <a:off x="-11557" y="52808"/>
            <a:ext cx="191069" cy="6804000"/>
          </a:xfrm>
          <a:prstGeom prst="rect">
            <a:avLst/>
          </a:prstGeom>
          <a:solidFill>
            <a:srgbClr val="CC00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Metin kutusu 7"/>
          <p:cNvSpPr txBox="1"/>
          <p:nvPr userDrawn="1"/>
        </p:nvSpPr>
        <p:spPr>
          <a:xfrm>
            <a:off x="708524" y="260648"/>
            <a:ext cx="8522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----------------------------------------------------------------------------------------------------------------------</a:t>
            </a:r>
            <a:endParaRPr lang="tr-TR" dirty="0"/>
          </a:p>
        </p:txBody>
      </p:sp>
      <p:sp>
        <p:nvSpPr>
          <p:cNvPr id="13" name="13 Dikdörtgen"/>
          <p:cNvSpPr/>
          <p:nvPr userDrawn="1"/>
        </p:nvSpPr>
        <p:spPr>
          <a:xfrm>
            <a:off x="103219" y="268808"/>
            <a:ext cx="108000" cy="658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4 İkizkenar Üçgen"/>
          <p:cNvSpPr/>
          <p:nvPr userDrawn="1"/>
        </p:nvSpPr>
        <p:spPr>
          <a:xfrm rot="5400000">
            <a:off x="134166" y="-198062"/>
            <a:ext cx="956056" cy="1297411"/>
          </a:xfrm>
          <a:prstGeom prst="triangle">
            <a:avLst/>
          </a:prstGeom>
          <a:solidFill>
            <a:srgbClr val="F5770F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600" b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BF07-F00D-438E-AC2E-75EEF827B7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020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BF07-F00D-438E-AC2E-75EEF827B7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988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BF07-F00D-438E-AC2E-75EEF827B7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30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C85-C460-43AA-B52C-8155DBCCF44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C85-C460-43AA-B52C-8155DBCCF4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C85-C460-43AA-B52C-8155DBCCF4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C85-C460-43AA-B52C-8155DBCCF4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C85-C460-43AA-B52C-8155DBCCF4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C85-C460-43AA-B52C-8155DBCCF4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C85-C460-43AA-B52C-8155DBCCF4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EBC85-C460-43AA-B52C-8155DBCCF44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3BF07-F00D-438E-AC2E-75EEF827B7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25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-108520" y="0"/>
            <a:ext cx="9252520" cy="68634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rgbClr val="FF0000"/>
              </a:solidFill>
            </a:endParaRPr>
          </a:p>
          <a:p>
            <a:endParaRPr lang="tr-TR" sz="3600" b="1" dirty="0">
              <a:solidFill>
                <a:srgbClr val="FF0000"/>
              </a:solidFill>
            </a:endParaRPr>
          </a:p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NOT:</a:t>
            </a:r>
          </a:p>
          <a:p>
            <a:pPr marL="742950" indent="-742950">
              <a:buAutoNum type="arabicParenR"/>
            </a:pPr>
            <a:r>
              <a:rPr lang="tr-TR" sz="3600" b="1" dirty="0" smtClean="0">
                <a:solidFill>
                  <a:srgbClr val="FF0000"/>
                </a:solidFill>
              </a:rPr>
              <a:t>Slayt içeriğinin aşağıda belirtildiği gibi hazırlanması, </a:t>
            </a:r>
          </a:p>
          <a:p>
            <a:pPr marL="742950" indent="-742950">
              <a:buAutoNum type="arabicParenR"/>
            </a:pPr>
            <a:r>
              <a:rPr lang="tr-TR" sz="3600" b="1" dirty="0" smtClean="0">
                <a:solidFill>
                  <a:srgbClr val="FF0000"/>
                </a:solidFill>
              </a:rPr>
              <a:t>sunumun 5 dakikayı geçmeyecek şekilde hazırlanması talep edilmektedir.</a:t>
            </a:r>
          </a:p>
          <a:p>
            <a:r>
              <a:rPr lang="tr-TR" sz="3600" b="1" dirty="0" smtClean="0">
                <a:solidFill>
                  <a:srgbClr val="FF0000"/>
                </a:solidFill>
              </a:rPr>
              <a:t>Bilgilerinize..</a:t>
            </a:r>
          </a:p>
          <a:p>
            <a:endParaRPr lang="tr-TR" sz="4400" b="1" dirty="0" smtClean="0">
              <a:solidFill>
                <a:srgbClr val="FF0000"/>
              </a:solidFill>
            </a:endParaRPr>
          </a:p>
          <a:p>
            <a:endParaRPr lang="tr-TR" sz="3600" b="1" dirty="0" smtClean="0">
              <a:solidFill>
                <a:srgbClr val="FF0000"/>
              </a:solidFill>
            </a:endParaRPr>
          </a:p>
          <a:p>
            <a:endParaRPr lang="tr-TR" sz="3600" b="1" dirty="0">
              <a:solidFill>
                <a:srgbClr val="FF0000"/>
              </a:solidFill>
            </a:endParaRPr>
          </a:p>
          <a:p>
            <a:endParaRPr lang="tr-T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87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Resim" descr="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6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Resim" descr="Resim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2046" y="4541711"/>
            <a:ext cx="7911954" cy="2316289"/>
          </a:xfrm>
          <a:prstGeom prst="rect">
            <a:avLst/>
          </a:prstGeom>
        </p:spPr>
      </p:pic>
      <p:sp>
        <p:nvSpPr>
          <p:cNvPr id="9" name="8 Dikdörtgen"/>
          <p:cNvSpPr/>
          <p:nvPr/>
        </p:nvSpPr>
        <p:spPr>
          <a:xfrm>
            <a:off x="323528" y="504122"/>
            <a:ext cx="871296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000" b="0" cap="none" spc="0" dirty="0" smtClean="0">
                <a:ln w="2222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63500" dir="4560000" sx="99000" sy="99000" algn="tl" rotWithShape="0">
                    <a:schemeClr val="accent6">
                      <a:lumMod val="75000"/>
                      <a:alpha val="57000"/>
                    </a:schemeClr>
                  </a:outerShdw>
                </a:effectLst>
                <a:latin typeface="Impact" pitchFamily="34" charset="0"/>
              </a:rPr>
              <a:t>TAMP – Mersin </a:t>
            </a:r>
          </a:p>
          <a:p>
            <a:pPr algn="ctr"/>
            <a:r>
              <a:rPr lang="tr-TR" sz="6000" b="0" cap="none" spc="0" dirty="0" smtClean="0">
                <a:ln w="2222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63500" dir="4560000" sx="99000" sy="99000" algn="tl" rotWithShape="0">
                    <a:schemeClr val="accent6">
                      <a:lumMod val="75000"/>
                      <a:alpha val="57000"/>
                    </a:schemeClr>
                  </a:outerShdw>
                </a:effectLst>
                <a:latin typeface="Impact" pitchFamily="34" charset="0"/>
              </a:rPr>
              <a:t>Masa Başı Tatbikatı</a:t>
            </a:r>
          </a:p>
          <a:p>
            <a:pPr algn="ctr"/>
            <a:r>
              <a:rPr lang="tr-TR" sz="6000" dirty="0" smtClean="0">
                <a:ln w="2222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63500" dir="4560000" sx="99000" sy="99000" algn="tl" rotWithShape="0">
                    <a:schemeClr val="accent6">
                      <a:lumMod val="75000"/>
                      <a:alpha val="57000"/>
                    </a:schemeClr>
                  </a:outerShdw>
                </a:effectLst>
                <a:latin typeface="Impact" pitchFamily="34" charset="0"/>
              </a:rPr>
              <a:t>Yerel Düzey ………………………… Hizmet Grubu</a:t>
            </a:r>
            <a:endParaRPr lang="tr-TR" sz="6000" b="0" cap="none" spc="0" dirty="0" smtClean="0">
              <a:ln w="2222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st="63500" dir="4560000" sx="99000" sy="99000" algn="tl" rotWithShape="0">
                  <a:schemeClr val="accent6">
                    <a:lumMod val="75000"/>
                    <a:alpha val="57000"/>
                  </a:schemeClr>
                </a:outerShdw>
              </a:effectLst>
              <a:latin typeface="Impact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491880" y="6021288"/>
            <a:ext cx="2664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ln w="2222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63500" dir="4560000" sx="99000" sy="99000" algn="tl" rotWithShape="0">
                    <a:schemeClr val="accent6">
                      <a:lumMod val="75000"/>
                      <a:alpha val="57000"/>
                    </a:schemeClr>
                  </a:outerShdw>
                </a:effectLst>
                <a:latin typeface="Impact" pitchFamily="34" charset="0"/>
              </a:rPr>
              <a:t>12 Nisan 2018</a:t>
            </a:r>
            <a:endParaRPr lang="tr-TR" sz="32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6643702" y="6143644"/>
            <a:ext cx="192882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7" name="Resim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937564"/>
            <a:ext cx="1584176" cy="1299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1228261" y="65567"/>
            <a:ext cx="628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rgbClr val="0070C0"/>
                </a:solidFill>
              </a:rPr>
              <a:t>YEREL DÜZEY ………………. HİZMET GRUBU</a:t>
            </a:r>
            <a:endParaRPr lang="tr-TR" sz="2800" b="1" dirty="0">
              <a:solidFill>
                <a:srgbClr val="0070C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71600" y="776090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accent6"/>
                </a:solidFill>
              </a:rPr>
              <a:t>Hizmet Grubu Planının Amacı (istenirse destek çözüm ortakları eklenebilir)</a:t>
            </a:r>
            <a:endParaRPr lang="tr-TR" sz="2800" b="1" dirty="0">
              <a:solidFill>
                <a:schemeClr val="accent6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16" y="2146432"/>
            <a:ext cx="314325" cy="314325"/>
          </a:xfrm>
          <a:prstGeom prst="rect">
            <a:avLst/>
          </a:prstGeom>
        </p:spPr>
      </p:pic>
      <p:sp>
        <p:nvSpPr>
          <p:cNvPr id="18" name="Sağ Ok 17"/>
          <p:cNvSpPr/>
          <p:nvPr/>
        </p:nvSpPr>
        <p:spPr>
          <a:xfrm>
            <a:off x="422481" y="2303594"/>
            <a:ext cx="1584176" cy="732605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FFFF00"/>
                </a:solidFill>
              </a:rPr>
              <a:t>Amaç</a:t>
            </a:r>
            <a:endParaRPr lang="tr-T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94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1228261" y="65567"/>
            <a:ext cx="628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rgbClr val="0070C0"/>
                </a:solidFill>
              </a:rPr>
              <a:t>YEREL DÜZEY ………………. HİZMET GRUBU</a:t>
            </a:r>
            <a:endParaRPr lang="tr-TR" sz="2800" b="1" dirty="0">
              <a:solidFill>
                <a:srgbClr val="0070C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195736" y="776090"/>
            <a:ext cx="5612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accent6"/>
                </a:solidFill>
              </a:rPr>
              <a:t>Hizmet Grubunun </a:t>
            </a:r>
            <a:r>
              <a:rPr lang="tr-TR" sz="2800" b="1" smtClean="0">
                <a:solidFill>
                  <a:schemeClr val="accent6"/>
                </a:solidFill>
              </a:rPr>
              <a:t>Toplanma Alanları</a:t>
            </a:r>
            <a:endParaRPr lang="tr-TR" sz="2800" b="1" dirty="0">
              <a:solidFill>
                <a:schemeClr val="accent6"/>
              </a:solidFill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877" y="1556792"/>
            <a:ext cx="3143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98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1228261" y="65567"/>
            <a:ext cx="628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rgbClr val="0070C0"/>
                </a:solidFill>
              </a:rPr>
              <a:t>YEREL DÜZEY ………………. HİZMET GRUBU</a:t>
            </a:r>
            <a:endParaRPr lang="tr-TR" sz="2800" b="1" dirty="0">
              <a:solidFill>
                <a:srgbClr val="0070C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91072" y="2060848"/>
            <a:ext cx="7525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accent6"/>
                </a:solidFill>
              </a:rPr>
              <a:t>Afetin gerçekleşmesiyle beraber Koordinasyon Kurulu Üyeleri ile ekiplerin nasıl iletişim kurduğunun anlatılması (Telsiz, cep telefonu gibi)</a:t>
            </a:r>
            <a:endParaRPr lang="tr-TR" sz="2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63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1228261" y="65567"/>
            <a:ext cx="628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rgbClr val="0070C0"/>
                </a:solidFill>
              </a:rPr>
              <a:t>YEREL DÜZEY ………………. HİZMET GRUBU</a:t>
            </a:r>
            <a:endParaRPr lang="tr-TR" sz="2800" b="1" dirty="0">
              <a:solidFill>
                <a:srgbClr val="0070C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899592" y="2060848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accent6"/>
                </a:solidFill>
              </a:rPr>
              <a:t>Senaryoya göre afetin meydana geldiği yerde yapılacakların ve hangi olaya nasıl müdahale edileceğinin anlatılması:</a:t>
            </a:r>
            <a:endParaRPr lang="tr-TR" sz="2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03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1228261" y="65567"/>
            <a:ext cx="628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rgbClr val="0070C0"/>
                </a:solidFill>
              </a:rPr>
              <a:t>YEREL DÜZEY ………………. HİZMET GRUBU</a:t>
            </a:r>
            <a:endParaRPr lang="tr-TR" sz="2800" b="1" dirty="0">
              <a:solidFill>
                <a:srgbClr val="0070C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811870" y="1916832"/>
            <a:ext cx="70004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accent6"/>
                </a:solidFill>
              </a:rPr>
              <a:t>Senaryoya göre kaç ekiple olaya müdahale edildiği, ekip sayısının yeterli olup olmadığı ve yeterli olmadığı taktirde hangi kurumlardan destek isteneceği</a:t>
            </a:r>
            <a:endParaRPr lang="tr-TR" sz="2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86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1228261" y="65567"/>
            <a:ext cx="628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rgbClr val="0070C0"/>
                </a:solidFill>
              </a:rPr>
              <a:t>YEREL DÜZEY ………………. HİZMET GRUBU</a:t>
            </a:r>
            <a:endParaRPr lang="tr-TR" sz="2800" b="1" dirty="0">
              <a:solidFill>
                <a:srgbClr val="0070C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439286" y="1700808"/>
            <a:ext cx="6048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accent6"/>
                </a:solidFill>
              </a:rPr>
              <a:t>Senaryoya göre kullanılan araç-malzeme-ekipman bilgisi, yeterli olup olmadığının ve </a:t>
            </a:r>
            <a:r>
              <a:rPr lang="tr-TR" sz="2800" b="1" dirty="0">
                <a:solidFill>
                  <a:schemeClr val="accent6"/>
                </a:solidFill>
              </a:rPr>
              <a:t>yeterli olmadığı taktirde hangi kurumlardan destek </a:t>
            </a:r>
            <a:r>
              <a:rPr lang="tr-TR" sz="2800" b="1" dirty="0" smtClean="0">
                <a:solidFill>
                  <a:schemeClr val="accent6"/>
                </a:solidFill>
              </a:rPr>
              <a:t>isteneceği</a:t>
            </a:r>
            <a:endParaRPr lang="tr-TR" sz="2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325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Resim" descr="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" y="0"/>
            <a:ext cx="9144000" cy="692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Resim" descr="Resim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2046" y="4579965"/>
            <a:ext cx="7911954" cy="2316289"/>
          </a:xfrm>
          <a:prstGeom prst="rect">
            <a:avLst/>
          </a:prstGeom>
        </p:spPr>
      </p:pic>
      <p:sp>
        <p:nvSpPr>
          <p:cNvPr id="9" name="8 Dikdörtgen"/>
          <p:cNvSpPr/>
          <p:nvPr/>
        </p:nvSpPr>
        <p:spPr>
          <a:xfrm>
            <a:off x="1662400" y="1268760"/>
            <a:ext cx="6301725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8000" i="1" dirty="0" smtClean="0">
                <a:ln w="22225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Arz</a:t>
            </a:r>
            <a:r>
              <a:rPr lang="tr-TR" sz="8000" b="0" i="1" cap="none" spc="0" dirty="0" smtClean="0">
                <a:ln w="22225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 Ederim</a:t>
            </a:r>
          </a:p>
          <a:p>
            <a:pPr algn="ctr"/>
            <a:endParaRPr lang="tr-TR" sz="3000" i="1" dirty="0" smtClean="0">
              <a:ln w="22225" cmpd="sng">
                <a:noFill/>
                <a:prstDash val="solid"/>
              </a:ln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tr-TR" sz="3000" i="1" dirty="0" smtClean="0">
              <a:ln w="22225" cmpd="sng">
                <a:noFill/>
                <a:prstDash val="solid"/>
              </a:ln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tr-TR" sz="1000" i="1" dirty="0" smtClean="0">
              <a:ln w="22225" cmpd="sng">
                <a:noFill/>
                <a:prstDash val="solid"/>
              </a:ln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tr-TR" sz="3000" i="1" dirty="0" smtClean="0">
                <a:ln w="22225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Mersin ……………………………… Müdürlüğü</a:t>
            </a:r>
            <a:endParaRPr lang="tr-TR" sz="3000" b="0" i="1" cap="none" spc="0" dirty="0">
              <a:ln w="22225" cmpd="sng">
                <a:noFill/>
                <a:prstDash val="solid"/>
              </a:ln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6572264" y="6143644"/>
            <a:ext cx="20002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6" name="Resim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941168"/>
            <a:ext cx="1440160" cy="1224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332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6912</TotalTime>
  <Words>157</Words>
  <Application>Microsoft Office PowerPoint</Application>
  <PresentationFormat>Ekran Gösterisi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Impact</vt:lpstr>
      <vt:lpstr>Ofis Teması</vt:lpstr>
      <vt:lpstr>Özel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aliuguz</dc:creator>
  <cp:lastModifiedBy>Aycin COKPARLAMIS</cp:lastModifiedBy>
  <cp:revision>427</cp:revision>
  <cp:lastPrinted>2018-04-04T12:50:47Z</cp:lastPrinted>
  <dcterms:created xsi:type="dcterms:W3CDTF">2015-03-10T08:53:34Z</dcterms:created>
  <dcterms:modified xsi:type="dcterms:W3CDTF">2018-04-05T11:51:52Z</dcterms:modified>
</cp:coreProperties>
</file>